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6"/>
  </p:sldMasterIdLst>
  <p:notesMasterIdLst>
    <p:notesMasterId r:id="rId10"/>
  </p:notesMasterIdLst>
  <p:sldIdLst>
    <p:sldId id="259" r:id="rId7"/>
    <p:sldId id="258" r:id="rId8"/>
    <p:sldId id="25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50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1.xml"/><Relationship Id="rId11" Type="http://schemas.openxmlformats.org/officeDocument/2006/relationships/presProps" Target="presProps.xml"/><Relationship Id="rId5" Type="http://schemas.openxmlformats.org/officeDocument/2006/relationships/customXml" Target="../customXml/item5.xml"/><Relationship Id="rId10" Type="http://schemas.openxmlformats.org/officeDocument/2006/relationships/notesMaster" Target="notesMasters/notesMaster1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066047-6490-44AC-904C-3E457CE03296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629BCF-0E25-423A-BB94-75394DF14D1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74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1507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5061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F5526C-80BE-46AA-9DA8-4C88CA186E7A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4518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24453-7F70-46C5-9736-7BD553E3F8F4}" type="datetimeFigureOut">
              <a:rPr lang="en-US" smtClean="0"/>
              <a:pPr/>
              <a:t>3/10/2016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9E0238-8376-4EA0-83CC-0C18A4176EE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76200" y="152400"/>
            <a:ext cx="8991600" cy="64770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76201" y="228600"/>
            <a:ext cx="9067800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b="1" dirty="0" smtClean="0">
                <a:latin typeface="Arial" charset="0"/>
              </a:rPr>
              <a:t>Incident Command </a:t>
            </a:r>
            <a:r>
              <a:rPr lang="en-US" b="1" dirty="0" smtClean="0">
                <a:latin typeface="Arial" charset="0"/>
              </a:rPr>
              <a:t>System </a:t>
            </a:r>
            <a:endParaRPr lang="en-US" b="1" dirty="0" smtClean="0">
              <a:latin typeface="Arial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1295400" y="1219200"/>
            <a:ext cx="8122921" cy="4107583"/>
            <a:chOff x="1295400" y="1219200"/>
            <a:chExt cx="8122921" cy="4107583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3425810" y="3897152"/>
              <a:ext cx="0" cy="3048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" name="Group 3"/>
            <p:cNvGrpSpPr/>
            <p:nvPr/>
          </p:nvGrpSpPr>
          <p:grpSpPr>
            <a:xfrm>
              <a:off x="1295400" y="1219200"/>
              <a:ext cx="8122921" cy="4107583"/>
              <a:chOff x="1021080" y="2340780"/>
              <a:chExt cx="8122921" cy="4107583"/>
            </a:xfrm>
          </p:grpSpPr>
          <p:grpSp>
            <p:nvGrpSpPr>
              <p:cNvPr id="2" name="Group 33"/>
              <p:cNvGrpSpPr/>
              <p:nvPr/>
            </p:nvGrpSpPr>
            <p:grpSpPr>
              <a:xfrm>
                <a:off x="2556454" y="2340780"/>
                <a:ext cx="6587547" cy="2834209"/>
                <a:chOff x="3155139" y="3383569"/>
                <a:chExt cx="5737541" cy="2164304"/>
              </a:xfrm>
            </p:grpSpPr>
            <p:sp>
              <p:nvSpPr>
                <p:cNvPr id="8208" name="Rectangle 16"/>
                <p:cNvSpPr>
                  <a:spLocks noChangeArrowheads="1"/>
                </p:cNvSpPr>
                <p:nvPr/>
              </p:nvSpPr>
              <p:spPr bwMode="auto">
                <a:xfrm>
                  <a:off x="5914375" y="3411377"/>
                  <a:ext cx="1604607" cy="4591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342900" indent="-342900"/>
                  <a:r>
                    <a:rPr lang="en-US" sz="2400" dirty="0">
                      <a:latin typeface="Arial" charset="0"/>
                    </a:rPr>
                    <a:t>Command</a:t>
                  </a:r>
                </a:p>
              </p:txBody>
            </p:sp>
            <p:sp>
              <p:nvSpPr>
                <p:cNvPr id="8210" name="Rectangle 18"/>
                <p:cNvSpPr>
                  <a:spLocks noChangeArrowheads="1"/>
                </p:cNvSpPr>
                <p:nvPr/>
              </p:nvSpPr>
              <p:spPr bwMode="auto">
                <a:xfrm>
                  <a:off x="6902519" y="5088773"/>
                  <a:ext cx="1990161" cy="459100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lIns="90488" tIns="44450" rIns="90488" bIns="44450">
                  <a:spAutoFit/>
                </a:bodyPr>
                <a:lstStyle/>
                <a:p>
                  <a:pPr marL="342900" indent="-342900"/>
                  <a:r>
                    <a:rPr lang="en-US" sz="2400" dirty="0">
                      <a:latin typeface="Arial" charset="0"/>
                    </a:rPr>
                    <a:t>General Staff</a:t>
                  </a:r>
                </a:p>
              </p:txBody>
            </p:sp>
            <p:sp>
              <p:nvSpPr>
                <p:cNvPr id="8219" name="AutoShape 27"/>
                <p:cNvSpPr>
                  <a:spLocks noChangeArrowheads="1"/>
                </p:cNvSpPr>
                <p:nvPr/>
              </p:nvSpPr>
              <p:spPr bwMode="auto">
                <a:xfrm flipH="1">
                  <a:off x="4495893" y="3383569"/>
                  <a:ext cx="1151467" cy="381000"/>
                </a:xfrm>
                <a:prstGeom prst="rightArrow">
                  <a:avLst>
                    <a:gd name="adj1" fmla="val 50000"/>
                    <a:gd name="adj2" fmla="val 170016"/>
                  </a:avLst>
                </a:prstGeom>
                <a:solidFill>
                  <a:srgbClr val="336600"/>
                </a:solidFill>
                <a:ln w="12700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chemeClr val="tx1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21" name="AutoShape 29"/>
                <p:cNvSpPr>
                  <a:spLocks noChangeArrowheads="1"/>
                </p:cNvSpPr>
                <p:nvPr/>
              </p:nvSpPr>
              <p:spPr bwMode="auto">
                <a:xfrm flipH="1">
                  <a:off x="5641532" y="5056907"/>
                  <a:ext cx="1151467" cy="381000"/>
                </a:xfrm>
                <a:prstGeom prst="rightArrow">
                  <a:avLst>
                    <a:gd name="adj1" fmla="val 50000"/>
                    <a:gd name="adj2" fmla="val 170016"/>
                  </a:avLst>
                </a:prstGeom>
                <a:solidFill>
                  <a:srgbClr val="336600"/>
                </a:solidFill>
                <a:ln w="12700">
                  <a:noFill/>
                  <a:miter lim="800000"/>
                  <a:headEnd/>
                  <a:tailEnd/>
                </a:ln>
                <a:effectLst>
                  <a:outerShdw dist="107763" dir="2700000" algn="ctr" rotWithShape="0">
                    <a:schemeClr val="tx1"/>
                  </a:outerShdw>
                </a:effectLst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5"/>
                <p:cNvSpPr>
                  <a:spLocks noChangeShapeType="1"/>
                </p:cNvSpPr>
                <p:nvPr/>
              </p:nvSpPr>
              <p:spPr bwMode="auto">
                <a:xfrm flipH="1">
                  <a:off x="3612339" y="3391931"/>
                  <a:ext cx="0" cy="1629294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7"/>
                <p:cNvSpPr>
                  <a:spLocks noChangeShapeType="1"/>
                </p:cNvSpPr>
                <p:nvPr/>
              </p:nvSpPr>
              <p:spPr bwMode="auto">
                <a:xfrm flipH="1">
                  <a:off x="3626932" y="4251010"/>
                  <a:ext cx="632178" cy="0"/>
                </a:xfrm>
                <a:prstGeom prst="line">
                  <a:avLst/>
                </a:prstGeom>
                <a:noFill/>
                <a:ln w="2540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Rectangle 19"/>
                <p:cNvSpPr>
                  <a:spLocks noChangeArrowheads="1"/>
                </p:cNvSpPr>
                <p:nvPr/>
              </p:nvSpPr>
              <p:spPr bwMode="auto">
                <a:xfrm>
                  <a:off x="3155139" y="3391931"/>
                  <a:ext cx="914400" cy="53340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Incident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Commander</a:t>
                  </a:r>
                  <a:endParaRPr lang="en-US" sz="1400" b="1" dirty="0"/>
                </a:p>
              </p:txBody>
            </p:sp>
            <p:sp>
              <p:nvSpPr>
                <p:cNvPr id="32" name="Rectangle 20"/>
                <p:cNvSpPr>
                  <a:spLocks noChangeArrowheads="1"/>
                </p:cNvSpPr>
                <p:nvPr/>
              </p:nvSpPr>
              <p:spPr bwMode="auto">
                <a:xfrm>
                  <a:off x="4086955" y="4005785"/>
                  <a:ext cx="1560406" cy="477982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Information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Officers</a:t>
                  </a:r>
                </a:p>
              </p:txBody>
            </p:sp>
            <p:sp>
              <p:nvSpPr>
                <p:cNvPr id="33" name="Rectangle 21"/>
                <p:cNvSpPr>
                  <a:spLocks noChangeArrowheads="1"/>
                </p:cNvSpPr>
                <p:nvPr/>
              </p:nvSpPr>
              <p:spPr bwMode="auto">
                <a:xfrm>
                  <a:off x="3220032" y="4971349"/>
                  <a:ext cx="1188720" cy="45720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Operations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Section Chief</a:t>
                  </a:r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</p:grpSp>
          <p:grpSp>
            <p:nvGrpSpPr>
              <p:cNvPr id="3" name="Group 2"/>
              <p:cNvGrpSpPr/>
              <p:nvPr/>
            </p:nvGrpSpPr>
            <p:grpSpPr>
              <a:xfrm>
                <a:off x="1021080" y="5229329"/>
                <a:ext cx="4229688" cy="1219034"/>
                <a:chOff x="1021080" y="5229329"/>
                <a:chExt cx="4229688" cy="1219034"/>
              </a:xfrm>
            </p:grpSpPr>
            <p:sp>
              <p:nvSpPr>
                <p:cNvPr id="20" name="Rectangle 21"/>
                <p:cNvSpPr>
                  <a:spLocks noChangeArrowheads="1"/>
                </p:cNvSpPr>
                <p:nvPr/>
              </p:nvSpPr>
              <p:spPr bwMode="auto">
                <a:xfrm>
                  <a:off x="1021080" y="5791200"/>
                  <a:ext cx="118872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Air Ops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Supervisor</a:t>
                  </a:r>
                </a:p>
              </p:txBody>
            </p:sp>
            <p:sp>
              <p:nvSpPr>
                <p:cNvPr id="22" name="Rectangle 21"/>
                <p:cNvSpPr>
                  <a:spLocks noChangeArrowheads="1"/>
                </p:cNvSpPr>
                <p:nvPr/>
              </p:nvSpPr>
              <p:spPr bwMode="auto">
                <a:xfrm>
                  <a:off x="4062048" y="5808283"/>
                  <a:ext cx="118872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Monitoring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Coordinator</a:t>
                  </a:r>
                </a:p>
              </p:txBody>
            </p:sp>
            <p:sp>
              <p:nvSpPr>
                <p:cNvPr id="23" name="Rectangle 21"/>
                <p:cNvSpPr>
                  <a:spLocks noChangeArrowheads="1"/>
                </p:cNvSpPr>
                <p:nvPr/>
              </p:nvSpPr>
              <p:spPr bwMode="auto">
                <a:xfrm>
                  <a:off x="2335824" y="5802086"/>
                  <a:ext cx="1600200" cy="640080"/>
                </a:xfrm>
                <a:prstGeom prst="rect">
                  <a:avLst/>
                </a:prstGeom>
                <a:solidFill>
                  <a:srgbClr val="000000"/>
                </a:solidFill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Marine Compliance </a:t>
                  </a:r>
                </a:p>
                <a:p>
                  <a:pPr algn="ctr"/>
                  <a:r>
                    <a:rPr lang="en-US" sz="1400" b="1" dirty="0" smtClean="0">
                      <a:solidFill>
                        <a:schemeClr val="bg1"/>
                      </a:solidFill>
                    </a:rPr>
                    <a:t>Supervisor</a:t>
                  </a:r>
                </a:p>
              </p:txBody>
            </p:sp>
            <p:cxnSp>
              <p:nvCxnSpPr>
                <p:cNvPr id="35" name="Straight Connector 34"/>
                <p:cNvCxnSpPr/>
                <p:nvPr/>
              </p:nvCxnSpPr>
              <p:spPr>
                <a:xfrm flipH="1">
                  <a:off x="4656410" y="5241471"/>
                  <a:ext cx="3386" cy="54428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Straight Connector 36"/>
                <p:cNvCxnSpPr/>
                <p:nvPr/>
              </p:nvCxnSpPr>
              <p:spPr>
                <a:xfrm flipH="1">
                  <a:off x="3151490" y="5246914"/>
                  <a:ext cx="3386" cy="53340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Straight Connector 39"/>
                <p:cNvCxnSpPr/>
                <p:nvPr/>
              </p:nvCxnSpPr>
              <p:spPr>
                <a:xfrm>
                  <a:off x="1447800" y="5229329"/>
                  <a:ext cx="3208608" cy="1758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7" name="Straight Connector 46"/>
                <p:cNvCxnSpPr/>
                <p:nvPr/>
              </p:nvCxnSpPr>
              <p:spPr>
                <a:xfrm flipH="1">
                  <a:off x="1447800" y="5246914"/>
                  <a:ext cx="1" cy="544286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990600" y="1905000"/>
            <a:ext cx="7315200" cy="4495800"/>
          </a:xfrm>
          <a:prstGeom prst="rect">
            <a:avLst/>
          </a:prstGeom>
          <a:solidFill>
            <a:srgbClr val="FCFEB9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2209800" y="54864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7" name="Rectangle 15"/>
          <p:cNvSpPr>
            <a:spLocks noChangeArrowheads="1"/>
          </p:cNvSpPr>
          <p:nvPr/>
        </p:nvSpPr>
        <p:spPr bwMode="auto">
          <a:xfrm>
            <a:off x="237067" y="1752600"/>
            <a:ext cx="8669867" cy="9144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>
            <a:outerShdw algn="ctr" rotWithShape="0">
              <a:schemeClr val="bg2"/>
            </a:outerShdw>
          </a:effectLst>
        </p:spPr>
        <p:txBody>
          <a:bodyPr lIns="90488" tIns="44450" rIns="90488" bIns="44450" anchor="ctr"/>
          <a:lstStyle/>
          <a:p>
            <a:pPr algn="ctr">
              <a:lnSpc>
                <a:spcPct val="75000"/>
              </a:lnSpc>
              <a:spcBef>
                <a:spcPct val="0"/>
              </a:spcBef>
            </a:pPr>
            <a:r>
              <a:rPr lang="en-US" b="1">
                <a:latin typeface="Arial" charset="0"/>
              </a:rPr>
              <a:t>Staff Relationships</a:t>
            </a:r>
          </a:p>
        </p:txBody>
      </p:sp>
      <p:grpSp>
        <p:nvGrpSpPr>
          <p:cNvPr id="2" name="Group 33"/>
          <p:cNvGrpSpPr/>
          <p:nvPr/>
        </p:nvGrpSpPr>
        <p:grpSpPr>
          <a:xfrm>
            <a:off x="1676400" y="2590800"/>
            <a:ext cx="6172200" cy="3200400"/>
            <a:chOff x="1659467" y="2819400"/>
            <a:chExt cx="6172200" cy="3200400"/>
          </a:xfrm>
        </p:grpSpPr>
        <p:sp>
          <p:nvSpPr>
            <p:cNvPr id="8197" name="Line 5"/>
            <p:cNvSpPr>
              <a:spLocks noChangeShapeType="1"/>
            </p:cNvSpPr>
            <p:nvPr/>
          </p:nvSpPr>
          <p:spPr bwMode="auto">
            <a:xfrm flipH="1">
              <a:off x="2192867" y="3365500"/>
              <a:ext cx="8465" cy="181610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 flipH="1">
              <a:off x="2190044" y="3810000"/>
              <a:ext cx="63217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Line 8"/>
            <p:cNvSpPr>
              <a:spLocks noChangeShapeType="1"/>
            </p:cNvSpPr>
            <p:nvPr/>
          </p:nvSpPr>
          <p:spPr bwMode="auto">
            <a:xfrm flipH="1">
              <a:off x="2190044" y="4572000"/>
              <a:ext cx="632178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4220634" y="2855914"/>
              <a:ext cx="1604607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</a:t>
              </a: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5516096" y="3960500"/>
              <a:ext cx="231557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 Staff</a:t>
              </a: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auto">
            <a:xfrm>
              <a:off x="4859867" y="5560700"/>
              <a:ext cx="199016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General Staff</a:t>
              </a:r>
            </a:p>
          </p:txBody>
        </p:sp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1735667" y="2819400"/>
              <a:ext cx="914400" cy="5334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Silander</a:t>
              </a:r>
              <a:endParaRPr lang="en-US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(FWS)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8212" name="Rectangle 20"/>
            <p:cNvSpPr>
              <a:spLocks noChangeArrowheads="1"/>
            </p:cNvSpPr>
            <p:nvPr/>
          </p:nvSpPr>
          <p:spPr bwMode="auto">
            <a:xfrm>
              <a:off x="2650067" y="3505200"/>
              <a:ext cx="1560406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Information Officers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Burgos (FWS)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H. Packard (IC)</a:t>
              </a:r>
            </a:p>
          </p:txBody>
        </p:sp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165946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Operations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2650067" y="4236720"/>
              <a:ext cx="1554480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Safety Officer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&amp; Liaison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W.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Wolfrom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(FWS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)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219" name="AutoShape 27"/>
            <p:cNvSpPr>
              <a:spLocks noChangeArrowheads="1"/>
            </p:cNvSpPr>
            <p:nvPr/>
          </p:nvSpPr>
          <p:spPr bwMode="auto">
            <a:xfrm flipH="1">
              <a:off x="2878667" y="28194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 flipH="1">
              <a:off x="4318000" y="39624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 flipH="1">
              <a:off x="3488267" y="556260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167640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D. Will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ChangeArrowheads="1"/>
          </p:cNvSpPr>
          <p:nvPr/>
        </p:nvSpPr>
        <p:spPr bwMode="auto">
          <a:xfrm>
            <a:off x="228600" y="1219200"/>
            <a:ext cx="8534399" cy="5410200"/>
          </a:xfrm>
          <a:prstGeom prst="rect">
            <a:avLst/>
          </a:prstGeom>
          <a:solidFill>
            <a:srgbClr val="FCFEB9"/>
          </a:solidFill>
          <a:ln w="12700">
            <a:noFill/>
            <a:miter lim="800000"/>
            <a:headEnd/>
            <a:tailEnd/>
          </a:ln>
          <a:effectLst>
            <a:outerShdw dist="107763" dir="2700000" algn="ctr" rotWithShape="0">
              <a:schemeClr val="bg2"/>
            </a:outerShdw>
          </a:effectLst>
        </p:spPr>
        <p:txBody>
          <a:bodyPr wrap="none" anchor="ctr"/>
          <a:lstStyle/>
          <a:p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10668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25146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4" name="Line 12"/>
          <p:cNvSpPr>
            <a:spLocks noChangeShapeType="1"/>
          </p:cNvSpPr>
          <p:nvPr/>
        </p:nvSpPr>
        <p:spPr bwMode="auto">
          <a:xfrm flipH="1">
            <a:off x="3657600" y="4800600"/>
            <a:ext cx="8467" cy="3810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205" name="Line 13"/>
          <p:cNvSpPr>
            <a:spLocks noChangeShapeType="1"/>
          </p:cNvSpPr>
          <p:nvPr/>
        </p:nvSpPr>
        <p:spPr bwMode="auto">
          <a:xfrm>
            <a:off x="5562600" y="4800600"/>
            <a:ext cx="0" cy="2794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33"/>
          <p:cNvGrpSpPr/>
          <p:nvPr/>
        </p:nvGrpSpPr>
        <p:grpSpPr>
          <a:xfrm>
            <a:off x="457200" y="1600200"/>
            <a:ext cx="7848600" cy="4419600"/>
            <a:chOff x="897467" y="1925321"/>
            <a:chExt cx="7848600" cy="4321391"/>
          </a:xfrm>
        </p:grpSpPr>
        <p:sp>
          <p:nvSpPr>
            <p:cNvPr id="8197" name="Line 5"/>
            <p:cNvSpPr>
              <a:spLocks noChangeShapeType="1"/>
            </p:cNvSpPr>
            <p:nvPr/>
          </p:nvSpPr>
          <p:spPr bwMode="auto">
            <a:xfrm>
              <a:off x="2175935" y="2521376"/>
              <a:ext cx="16932" cy="2507828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8" name="Line 6"/>
            <p:cNvSpPr>
              <a:spLocks noChangeShapeType="1"/>
            </p:cNvSpPr>
            <p:nvPr/>
          </p:nvSpPr>
          <p:spPr bwMode="auto">
            <a:xfrm>
              <a:off x="1507067" y="5054602"/>
              <a:ext cx="4495800" cy="2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99" name="Line 7"/>
            <p:cNvSpPr>
              <a:spLocks noChangeShapeType="1"/>
            </p:cNvSpPr>
            <p:nvPr/>
          </p:nvSpPr>
          <p:spPr bwMode="auto">
            <a:xfrm flipH="1">
              <a:off x="2190043" y="3862496"/>
              <a:ext cx="84102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0" name="Line 8"/>
            <p:cNvSpPr>
              <a:spLocks noChangeShapeType="1"/>
            </p:cNvSpPr>
            <p:nvPr/>
          </p:nvSpPr>
          <p:spPr bwMode="auto">
            <a:xfrm flipH="1">
              <a:off x="2190043" y="4458550"/>
              <a:ext cx="764823" cy="0"/>
            </a:xfrm>
            <a:prstGeom prst="line">
              <a:avLst/>
            </a:prstGeom>
            <a:noFill/>
            <a:ln w="2540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08" name="Rectangle 16"/>
            <p:cNvSpPr>
              <a:spLocks noChangeArrowheads="1"/>
            </p:cNvSpPr>
            <p:nvPr/>
          </p:nvSpPr>
          <p:spPr bwMode="auto">
            <a:xfrm>
              <a:off x="4936067" y="2074335"/>
              <a:ext cx="1604607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</a:t>
              </a: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>
              <a:off x="6002867" y="3564470"/>
              <a:ext cx="231557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Command Staff</a:t>
              </a:r>
            </a:p>
          </p:txBody>
        </p:sp>
        <p:sp>
          <p:nvSpPr>
            <p:cNvPr id="8210" name="Rectangle 18"/>
            <p:cNvSpPr>
              <a:spLocks noChangeArrowheads="1"/>
            </p:cNvSpPr>
            <p:nvPr/>
          </p:nvSpPr>
          <p:spPr bwMode="auto">
            <a:xfrm>
              <a:off x="6755906" y="5255900"/>
              <a:ext cx="1990161" cy="459100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lIns="90488" tIns="44450" rIns="90488" bIns="44450">
              <a:spAutoFit/>
            </a:bodyPr>
            <a:lstStyle/>
            <a:p>
              <a:pPr marL="342900" indent="-342900"/>
              <a:r>
                <a:rPr lang="en-US" sz="2400" dirty="0">
                  <a:latin typeface="Arial" charset="0"/>
                </a:rPr>
                <a:t>General Staff</a:t>
              </a:r>
            </a:p>
          </p:txBody>
        </p:sp>
        <p:sp>
          <p:nvSpPr>
            <p:cNvPr id="8211" name="Rectangle 19"/>
            <p:cNvSpPr>
              <a:spLocks noChangeArrowheads="1"/>
            </p:cNvSpPr>
            <p:nvPr/>
          </p:nvSpPr>
          <p:spPr bwMode="auto">
            <a:xfrm>
              <a:off x="1735667" y="1925321"/>
              <a:ext cx="1600200" cy="670561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Incident Commander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Silander</a:t>
              </a:r>
              <a:endParaRPr lang="en-US" sz="1400" b="1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(FWS)</a:t>
              </a:r>
              <a:r>
                <a:rPr lang="en-US" sz="1400" b="1" dirty="0" smtClean="0"/>
                <a:t>)</a:t>
              </a:r>
              <a:endParaRPr lang="en-US" sz="1400" b="1" dirty="0"/>
            </a:p>
          </p:txBody>
        </p:sp>
        <p:sp>
          <p:nvSpPr>
            <p:cNvPr id="8212" name="Rectangle 20"/>
            <p:cNvSpPr>
              <a:spLocks noChangeArrowheads="1"/>
            </p:cNvSpPr>
            <p:nvPr/>
          </p:nvSpPr>
          <p:spPr bwMode="auto">
            <a:xfrm>
              <a:off x="2918461" y="2819402"/>
              <a:ext cx="1560406" cy="64008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Information Officers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Burgos (FWS)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G. Howald (IC)</a:t>
              </a:r>
            </a:p>
          </p:txBody>
        </p:sp>
        <p:sp>
          <p:nvSpPr>
            <p:cNvPr id="8213" name="Rectangle 21"/>
            <p:cNvSpPr>
              <a:spLocks noChangeArrowheads="1"/>
            </p:cNvSpPr>
            <p:nvPr/>
          </p:nvSpPr>
          <p:spPr bwMode="auto">
            <a:xfrm>
              <a:off x="89746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Operations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4" name="Rectangle 22"/>
            <p:cNvSpPr>
              <a:spLocks noChangeArrowheads="1"/>
            </p:cNvSpPr>
            <p:nvPr/>
          </p:nvSpPr>
          <p:spPr bwMode="auto">
            <a:xfrm>
              <a:off x="2269067" y="5257800"/>
              <a:ext cx="109728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Logistics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5" name="Rectangle 23"/>
            <p:cNvSpPr>
              <a:spLocks noChangeArrowheads="1"/>
            </p:cNvSpPr>
            <p:nvPr/>
          </p:nvSpPr>
          <p:spPr bwMode="auto">
            <a:xfrm>
              <a:off x="3488267" y="5257800"/>
              <a:ext cx="109728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Planning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6" name="Rectangle 24"/>
            <p:cNvSpPr>
              <a:spLocks noChangeArrowheads="1"/>
            </p:cNvSpPr>
            <p:nvPr/>
          </p:nvSpPr>
          <p:spPr bwMode="auto">
            <a:xfrm>
              <a:off x="5423747" y="5257800"/>
              <a:ext cx="1188720" cy="457200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Finance/Admin 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Section</a:t>
              </a:r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8217" name="Rectangle 25"/>
            <p:cNvSpPr>
              <a:spLocks noChangeArrowheads="1"/>
            </p:cNvSpPr>
            <p:nvPr/>
          </p:nvSpPr>
          <p:spPr bwMode="auto">
            <a:xfrm>
              <a:off x="2924387" y="4235030"/>
              <a:ext cx="1554480" cy="567264"/>
            </a:xfrm>
            <a:prstGeom prst="rect">
              <a:avLst/>
            </a:prstGeom>
            <a:solidFill>
              <a:srgbClr val="0000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Safety Officer</a:t>
              </a:r>
            </a:p>
            <a:p>
              <a:pPr algn="ctr"/>
              <a:r>
                <a:rPr lang="en-US" sz="1400" b="1" dirty="0" smtClean="0">
                  <a:solidFill>
                    <a:schemeClr val="bg1"/>
                  </a:solidFill>
                </a:rPr>
                <a:t>R. </a:t>
              </a:r>
              <a:r>
                <a:rPr lang="en-US" sz="1400" b="1" dirty="0" err="1" smtClean="0">
                  <a:solidFill>
                    <a:schemeClr val="bg1"/>
                  </a:solidFill>
                </a:rPr>
                <a:t>Antonetti</a:t>
              </a:r>
              <a:r>
                <a:rPr lang="en-US" sz="1400" b="1" dirty="0" smtClean="0">
                  <a:solidFill>
                    <a:schemeClr val="bg1"/>
                  </a:solidFill>
                </a:rPr>
                <a:t> (FWS</a:t>
              </a:r>
              <a:r>
                <a:rPr lang="en-US" sz="1000" b="1" dirty="0" smtClean="0">
                  <a:solidFill>
                    <a:schemeClr val="bg1"/>
                  </a:solidFill>
                </a:rPr>
                <a:t>)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8219" name="AutoShape 27"/>
            <p:cNvSpPr>
              <a:spLocks noChangeArrowheads="1"/>
            </p:cNvSpPr>
            <p:nvPr/>
          </p:nvSpPr>
          <p:spPr bwMode="auto">
            <a:xfrm flipH="1">
              <a:off x="3640667" y="2074335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0" name="AutoShape 28"/>
            <p:cNvSpPr>
              <a:spLocks noChangeArrowheads="1"/>
            </p:cNvSpPr>
            <p:nvPr/>
          </p:nvSpPr>
          <p:spPr bwMode="auto">
            <a:xfrm flipH="1">
              <a:off x="4783667" y="3564470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21" name="AutoShape 29"/>
            <p:cNvSpPr>
              <a:spLocks noChangeArrowheads="1"/>
            </p:cNvSpPr>
            <p:nvPr/>
          </p:nvSpPr>
          <p:spPr bwMode="auto">
            <a:xfrm flipH="1">
              <a:off x="7518400" y="5865712"/>
              <a:ext cx="1151467" cy="381000"/>
            </a:xfrm>
            <a:prstGeom prst="rightArrow">
              <a:avLst>
                <a:gd name="adj1" fmla="val 50000"/>
                <a:gd name="adj2" fmla="val 170016"/>
              </a:avLst>
            </a:prstGeom>
            <a:solidFill>
              <a:srgbClr val="336600"/>
            </a:solidFill>
            <a:ln w="12700">
              <a:noFill/>
              <a:miter lim="800000"/>
              <a:headEnd/>
              <a:tailEnd/>
            </a:ln>
            <a:effectLst>
              <a:outerShdw dist="107763" dir="2700000" algn="ctr" rotWithShape="0">
                <a:schemeClr val="tx1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6" name="Rectangle 21"/>
          <p:cNvSpPr>
            <a:spLocks noChangeArrowheads="1"/>
          </p:cNvSpPr>
          <p:nvPr/>
        </p:nvSpPr>
        <p:spPr bwMode="auto">
          <a:xfrm>
            <a:off x="457200" y="5638800"/>
            <a:ext cx="1112521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D. Will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7" name="Rectangle 22"/>
          <p:cNvSpPr>
            <a:spLocks noChangeArrowheads="1"/>
          </p:cNvSpPr>
          <p:nvPr/>
        </p:nvSpPr>
        <p:spPr bwMode="auto">
          <a:xfrm>
            <a:off x="1821180" y="5638800"/>
            <a:ext cx="109728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T</a:t>
            </a:r>
            <a:r>
              <a:rPr lang="en-US" sz="1400" b="1" dirty="0" smtClean="0">
                <a:solidFill>
                  <a:schemeClr val="bg1"/>
                </a:solidFill>
              </a:rPr>
              <a:t>. Hall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39" name="Rectangle 24"/>
          <p:cNvSpPr>
            <a:spLocks noChangeArrowheads="1"/>
          </p:cNvSpPr>
          <p:nvPr/>
        </p:nvSpPr>
        <p:spPr bwMode="auto">
          <a:xfrm>
            <a:off x="445008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(J. Beek)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0" name="Line 10"/>
          <p:cNvSpPr>
            <a:spLocks noChangeShapeType="1"/>
          </p:cNvSpPr>
          <p:nvPr/>
        </p:nvSpPr>
        <p:spPr bwMode="auto">
          <a:xfrm>
            <a:off x="2514600" y="5455920"/>
            <a:ext cx="0" cy="18288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2" name="Line 10"/>
          <p:cNvSpPr>
            <a:spLocks noChangeShapeType="1"/>
          </p:cNvSpPr>
          <p:nvPr/>
        </p:nvSpPr>
        <p:spPr bwMode="auto">
          <a:xfrm>
            <a:off x="3657600" y="5455920"/>
            <a:ext cx="0" cy="18288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3" name="Line 10"/>
          <p:cNvSpPr>
            <a:spLocks noChangeShapeType="1"/>
          </p:cNvSpPr>
          <p:nvPr/>
        </p:nvSpPr>
        <p:spPr bwMode="auto">
          <a:xfrm>
            <a:off x="5334000" y="54356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4" name="Line 10"/>
          <p:cNvSpPr>
            <a:spLocks noChangeShapeType="1"/>
          </p:cNvSpPr>
          <p:nvPr/>
        </p:nvSpPr>
        <p:spPr bwMode="auto">
          <a:xfrm>
            <a:off x="1066800" y="5410200"/>
            <a:ext cx="0" cy="27432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4" name="Rectangle 25"/>
          <p:cNvSpPr>
            <a:spLocks noChangeArrowheads="1"/>
          </p:cNvSpPr>
          <p:nvPr/>
        </p:nvSpPr>
        <p:spPr bwMode="auto">
          <a:xfrm>
            <a:off x="2514600" y="3276600"/>
            <a:ext cx="1554480" cy="578427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Security Officer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</a:rPr>
              <a:t>B</a:t>
            </a:r>
            <a:r>
              <a:rPr lang="en-US" sz="1400" b="1" dirty="0" smtClean="0">
                <a:solidFill>
                  <a:schemeClr val="bg1"/>
                </a:solidFill>
              </a:rPr>
              <a:t>. Marcial (FWS</a:t>
            </a:r>
            <a:r>
              <a:rPr lang="en-US" sz="1000" b="1" dirty="0" smtClean="0">
                <a:solidFill>
                  <a:schemeClr val="bg1"/>
                </a:solidFill>
              </a:rPr>
              <a:t>)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35" name="Line 7"/>
          <p:cNvSpPr>
            <a:spLocks noChangeShapeType="1"/>
          </p:cNvSpPr>
          <p:nvPr/>
        </p:nvSpPr>
        <p:spPr bwMode="auto">
          <a:xfrm flipH="1">
            <a:off x="1752600" y="2895600"/>
            <a:ext cx="8382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1" name="Line 10"/>
          <p:cNvSpPr>
            <a:spLocks noChangeShapeType="1"/>
          </p:cNvSpPr>
          <p:nvPr/>
        </p:nvSpPr>
        <p:spPr bwMode="auto">
          <a:xfrm flipH="1">
            <a:off x="16002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" name="Line 10"/>
          <p:cNvSpPr>
            <a:spLocks noChangeShapeType="1"/>
          </p:cNvSpPr>
          <p:nvPr/>
        </p:nvSpPr>
        <p:spPr bwMode="auto">
          <a:xfrm flipH="1">
            <a:off x="2286000" y="6248400"/>
            <a:ext cx="5334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5" name="Line 10"/>
          <p:cNvSpPr>
            <a:spLocks noChangeShapeType="1"/>
          </p:cNvSpPr>
          <p:nvPr/>
        </p:nvSpPr>
        <p:spPr bwMode="auto">
          <a:xfrm flipH="1">
            <a:off x="28956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7" name="Line 10"/>
          <p:cNvSpPr>
            <a:spLocks noChangeShapeType="1"/>
          </p:cNvSpPr>
          <p:nvPr/>
        </p:nvSpPr>
        <p:spPr bwMode="auto">
          <a:xfrm flipH="1">
            <a:off x="42672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8" name="Rectangle 24"/>
          <p:cNvSpPr>
            <a:spLocks noChangeArrowheads="1"/>
          </p:cNvSpPr>
          <p:nvPr/>
        </p:nvSpPr>
        <p:spPr bwMode="auto">
          <a:xfrm>
            <a:off x="5715000" y="5638800"/>
            <a:ext cx="118872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(FWS)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49" name="Line 10"/>
          <p:cNvSpPr>
            <a:spLocks noChangeShapeType="1"/>
          </p:cNvSpPr>
          <p:nvPr/>
        </p:nvSpPr>
        <p:spPr bwMode="auto">
          <a:xfrm>
            <a:off x="6019800" y="5435600"/>
            <a:ext cx="0" cy="20320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0" name="Line 10"/>
          <p:cNvSpPr>
            <a:spLocks noChangeShapeType="1"/>
          </p:cNvSpPr>
          <p:nvPr/>
        </p:nvSpPr>
        <p:spPr bwMode="auto">
          <a:xfrm flipH="1">
            <a:off x="5486400" y="5943600"/>
            <a:ext cx="381000" cy="0"/>
          </a:xfrm>
          <a:prstGeom prst="line">
            <a:avLst/>
          </a:prstGeom>
          <a:noFill/>
          <a:ln w="2540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8" name="Rectangle 23"/>
          <p:cNvSpPr>
            <a:spLocks noChangeArrowheads="1"/>
          </p:cNvSpPr>
          <p:nvPr/>
        </p:nvSpPr>
        <p:spPr bwMode="auto">
          <a:xfrm>
            <a:off x="3101340" y="5638800"/>
            <a:ext cx="1196340" cy="640080"/>
          </a:xfrm>
          <a:prstGeom prst="rect">
            <a:avLst/>
          </a:prstGeom>
          <a:solidFill>
            <a:srgbClr val="000000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Section Chief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(K. Swinnerton)</a:t>
            </a:r>
          </a:p>
          <a:p>
            <a:pPr algn="ctr"/>
            <a:r>
              <a:rPr lang="en-US" sz="1400" b="1" dirty="0" smtClean="0">
                <a:solidFill>
                  <a:schemeClr val="bg1"/>
                </a:solidFill>
              </a:rPr>
              <a:t>(IC)</a:t>
            </a:r>
            <a:endParaRPr lang="en-US" sz="1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TaxCatchAll xmlns="a4e56d88-7366-4162-b9e7-3df1c72f0564"/>
    <TaxKeywordTaxHTField xmlns="a4e56d88-7366-4162-b9e7-3df1c72f0564">
      <Terms xmlns="http://schemas.microsoft.com/office/infopath/2007/PartnerControls"/>
    </TaxKeywordTaxHTField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0636350C692FD4F9135D6142CF86F4C" ma:contentTypeVersion="9" ma:contentTypeDescription="Create a new document." ma:contentTypeScope="" ma:versionID="01b85704d85a6cfab5d0be154db879c4">
  <xsd:schema xmlns:xsd="http://www.w3.org/2001/XMLSchema" xmlns:xs="http://www.w3.org/2001/XMLSchema" xmlns:p="http://schemas.microsoft.com/office/2006/metadata/properties" xmlns:ns1="http://schemas.microsoft.com/sharepoint/v3" xmlns:ns2="a4e56d88-7366-4162-b9e7-3df1c72f0564" xmlns:ns3="7a89d286-86f1-43e6-8011-4498699cd809" targetNamespace="http://schemas.microsoft.com/office/2006/metadata/properties" ma:root="true" ma:fieldsID="5990b397a625582f847b49f00e26a05a" ns1:_="" ns2:_="" ns3:_="">
    <xsd:import namespace="http://schemas.microsoft.com/sharepoint/v3"/>
    <xsd:import namespace="a4e56d88-7366-4162-b9e7-3df1c72f0564"/>
    <xsd:import namespace="7a89d286-86f1-43e6-8011-4498699cd8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ingHintHash" minOccurs="0"/>
                <xsd:element ref="ns2:SharedWithDetails" minOccurs="0"/>
                <xsd:element ref="ns1:PublishingStartDate" minOccurs="0"/>
                <xsd:element ref="ns1:PublishingExpirationDate" minOccurs="0"/>
                <xsd:element ref="ns2:TaxKeywordTaxHTField" minOccurs="0"/>
                <xsd:element ref="ns2:TaxCatchAll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11" nillable="true" ma:displayName="Scheduling Start Date" ma:description="Scheduling Start Date is a site column created by the Publishing feature. It is used to specify the date and time on which this page will first appear to site visitors." ma:internalName="PublishingStartDate">
      <xsd:simpleType>
        <xsd:restriction base="dms:Unknown"/>
      </xsd:simpleType>
    </xsd:element>
    <xsd:element name="PublishingExpirationDate" ma:index="12" nillable="true" ma:displayName="Scheduling End Date" ma:description="Scheduling End Date is a site column created by the Publishing feature. It is used to specify the date and time on which this page will no longer appear to site visitors.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e56d88-7366-4162-b9e7-3df1c72f0564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9" nillable="true" ma:displayName="Sharing Hint Hash" ma:internalName="SharingHintHash" ma:readOnly="true">
      <xsd:simpleType>
        <xsd:restriction base="dms:Text"/>
      </xsd:simple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KeywordTaxHTField" ma:index="14" nillable="true" ma:taxonomy="true" ma:internalName="TaxKeywordTaxHTField" ma:taxonomyFieldName="TaxKeyword" ma:displayName="Enterprise Keywords" ma:fieldId="{23f27201-bee3-471e-b2e7-b64fd8b7ca38}" ma:taxonomyMulti="true" ma:sspId="14dd048b-b3f2-40ea-ade6-3a695344eee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TaxCatchAll" ma:index="15" nillable="true" ma:displayName="Taxonomy Catch All Column" ma:description="" ma:hidden="true" ma:list="{18cd4d9e-24aa-435b-95aa-b744cd62a5a3}" ma:internalName="TaxCatchAll" ma:showField="CatchAllData" ma:web="a4e56d88-7366-4162-b9e7-3df1c72f0564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89d286-86f1-43e6-8011-4498699cd8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6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7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8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9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2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2A39CF07-0499-4DFF-B4B5-F9F2A005CC96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A779779-B3D3-46B6-898A-6D0B938E128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989B27E-FDA8-441D-A678-A1C8D3B2CBA5}">
  <ds:schemaRefs>
    <ds:schemaRef ds:uri="http://purl.org/dc/terms/"/>
    <ds:schemaRef ds:uri="http://schemas.microsoft.com/office/2006/metadata/properties"/>
    <ds:schemaRef ds:uri="http://purl.org/dc/elements/1.1/"/>
    <ds:schemaRef ds:uri="a4e56d88-7366-4162-b9e7-3df1c72f0564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infopath/2007/PartnerControls"/>
  </ds:schemaRefs>
</ds:datastoreItem>
</file>

<file path=customXml/itemProps4.xml><?xml version="1.0" encoding="utf-8"?>
<ds:datastoreItem xmlns:ds="http://schemas.openxmlformats.org/officeDocument/2006/customXml" ds:itemID="{DB92FA5E-33ED-451C-B240-2182112B780E}"/>
</file>

<file path=customXml/itemProps5.xml><?xml version="1.0" encoding="utf-8"?>
<ds:datastoreItem xmlns:ds="http://schemas.openxmlformats.org/officeDocument/2006/customXml" ds:itemID="{8B83F5D9-DC55-491F-8726-D631B5EE64D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163</Words>
  <Application>Microsoft Office PowerPoint</Application>
  <PresentationFormat>On-screen Show (4:3)</PresentationFormat>
  <Paragraphs>70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Island Conservation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kirsty</dc:creator>
  <cp:lastModifiedBy>David Will</cp:lastModifiedBy>
  <cp:revision>13</cp:revision>
  <dcterms:created xsi:type="dcterms:W3CDTF">2012-01-16T14:21:45Z</dcterms:created>
  <dcterms:modified xsi:type="dcterms:W3CDTF">2016-03-10T19:19:59Z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0x010100D0636350C692FD4F9135D6142CF86F4C</vt:lpwstr>
  </property>
</Properties>
</file>